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sldIdLst>
    <p:sldId id="257" r:id="rId3"/>
    <p:sldId id="263" r:id="rId4"/>
    <p:sldId id="266" r:id="rId5"/>
    <p:sldId id="278" r:id="rId6"/>
    <p:sldId id="264" r:id="rId7"/>
    <p:sldId id="275" r:id="rId8"/>
    <p:sldId id="277" r:id="rId9"/>
    <p:sldId id="265" r:id="rId10"/>
    <p:sldId id="276" r:id="rId11"/>
    <p:sldId id="267" r:id="rId12"/>
    <p:sldId id="256" r:id="rId13"/>
    <p:sldId id="272" r:id="rId14"/>
    <p:sldId id="273" r:id="rId15"/>
    <p:sldId id="274" r:id="rId16"/>
    <p:sldId id="279" r:id="rId17"/>
    <p:sldId id="280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3" d="100"/>
          <a:sy n="83" d="100"/>
        </p:scale>
        <p:origin x="46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brandon93.w/machine-learning-evaluating-classification-models-18713af3d764" TargetMode="External"/><Relationship Id="rId2" Type="http://schemas.openxmlformats.org/officeDocument/2006/relationships/hyperlink" Target="https://www.kaggle.com/datasets/anaghakp/adult-income-census/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vidia.com/en-us/glossary/xgboost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1"/>
            <a:ext cx="9789762" cy="2270760"/>
          </a:xfrm>
        </p:spPr>
        <p:txBody>
          <a:bodyPr>
            <a:normAutofit/>
          </a:bodyPr>
          <a:lstStyle/>
          <a:p>
            <a:r>
              <a:rPr lang="en-US" altLang="zh-CN" sz="4000" spc="400" dirty="0"/>
              <a:t>Income level prediction</a:t>
            </a:r>
            <a:br>
              <a:rPr lang="en-US" sz="4000" spc="400" dirty="0"/>
            </a:b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Xin Tang</a:t>
            </a:r>
          </a:p>
          <a:p>
            <a:r>
              <a:rPr lang="en-US" dirty="0"/>
              <a:t>DSC 630</a:t>
            </a:r>
          </a:p>
          <a:p>
            <a:r>
              <a:rPr lang="en-US" sz="1400" dirty="0">
                <a:solidFill>
                  <a:schemeClr val="bg1"/>
                </a:solidFill>
              </a:rPr>
              <a:t>Professor Andrew Hua</a:t>
            </a:r>
          </a:p>
          <a:p>
            <a:r>
              <a:rPr lang="en-US" sz="1400" dirty="0">
                <a:solidFill>
                  <a:schemeClr val="bg1"/>
                </a:solidFill>
              </a:rPr>
              <a:t>Bellevue Universit</a:t>
            </a:r>
            <a:r>
              <a:rPr lang="en-US" sz="1400" dirty="0"/>
              <a:t>y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0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01032B0C-F966-9D85-95DA-5CA0835E6369}"/>
              </a:ext>
            </a:extLst>
          </p:cNvPr>
          <p:cNvSpPr>
            <a:spLocks noGrp="1"/>
          </p:cNvSpPr>
          <p:nvPr/>
        </p:nvSpPr>
        <p:spPr>
          <a:xfrm>
            <a:off x="307799" y="0"/>
            <a:ext cx="6245737" cy="762000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Factors impact income level most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B16A02-D6D2-FB26-78AF-CF454935D9C9}"/>
              </a:ext>
            </a:extLst>
          </p:cNvPr>
          <p:cNvCxnSpPr>
            <a:cxnSpLocks/>
          </p:cNvCxnSpPr>
          <p:nvPr/>
        </p:nvCxnSpPr>
        <p:spPr>
          <a:xfrm>
            <a:off x="378151" y="762000"/>
            <a:ext cx="11217219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0D38FEE-1917-9CB5-AA1B-8B512758453D}"/>
              </a:ext>
            </a:extLst>
          </p:cNvPr>
          <p:cNvSpPr txBox="1"/>
          <p:nvPr/>
        </p:nvSpPr>
        <p:spPr>
          <a:xfrm>
            <a:off x="6014767" y="2569177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51EA65-9277-F348-7C91-394975A7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88" y="836579"/>
            <a:ext cx="8553555" cy="4961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555954-8A5D-4BD4-6C45-B0BEF48A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118" y="5797685"/>
            <a:ext cx="6219825" cy="30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9C3B69-DA75-D672-5BD8-4E50CEF770CC}"/>
              </a:ext>
            </a:extLst>
          </p:cNvPr>
          <p:cNvSpPr txBox="1"/>
          <p:nvPr/>
        </p:nvSpPr>
        <p:spPr>
          <a:xfrm>
            <a:off x="2323125" y="6196519"/>
            <a:ext cx="8678858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Age, Education and Marriage status are the top 3 factors determining income level</a:t>
            </a:r>
          </a:p>
        </p:txBody>
      </p:sp>
    </p:spTree>
    <p:extLst>
      <p:ext uri="{BB962C8B-B14F-4D97-AF65-F5344CB8AC3E}">
        <p14:creationId xmlns:p14="http://schemas.microsoft.com/office/powerpoint/2010/main" val="19856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01032B0C-F966-9D85-95DA-5CA0835E6369}"/>
              </a:ext>
            </a:extLst>
          </p:cNvPr>
          <p:cNvSpPr>
            <a:spLocks noGrp="1"/>
          </p:cNvSpPr>
          <p:nvPr/>
        </p:nvSpPr>
        <p:spPr>
          <a:xfrm>
            <a:off x="825623" y="274320"/>
            <a:ext cx="6245737" cy="762000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B16A02-D6D2-FB26-78AF-CF454935D9C9}"/>
              </a:ext>
            </a:extLst>
          </p:cNvPr>
          <p:cNvCxnSpPr/>
          <p:nvPr/>
        </p:nvCxnSpPr>
        <p:spPr>
          <a:xfrm>
            <a:off x="825623" y="1136342"/>
            <a:ext cx="9365942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304272-DD26-98EA-BC3C-272D800FE01D}"/>
              </a:ext>
            </a:extLst>
          </p:cNvPr>
          <p:cNvSpPr txBox="1"/>
          <p:nvPr/>
        </p:nvSpPr>
        <p:spPr>
          <a:xfrm>
            <a:off x="690232" y="1566674"/>
            <a:ext cx="102717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project successfully built a machine learning model, which can classify individual’s income level into high/low group, using indirect objective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model is with 86% accuracy, 89% of classified high income are actual high income individuals.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method can be used to predict individual’s income level, or cross check if the self-reported income is trustworthy.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38FEE-1917-9CB5-AA1B-8B512758453D}"/>
              </a:ext>
            </a:extLst>
          </p:cNvPr>
          <p:cNvSpPr txBox="1"/>
          <p:nvPr/>
        </p:nvSpPr>
        <p:spPr>
          <a:xfrm>
            <a:off x="6014767" y="2569177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01032B0C-F966-9D85-95DA-5CA0835E6369}"/>
              </a:ext>
            </a:extLst>
          </p:cNvPr>
          <p:cNvSpPr>
            <a:spLocks noGrp="1"/>
          </p:cNvSpPr>
          <p:nvPr/>
        </p:nvSpPr>
        <p:spPr>
          <a:xfrm>
            <a:off x="825623" y="274320"/>
            <a:ext cx="6245737" cy="762000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Recommendations/Next Step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B16A02-D6D2-FB26-78AF-CF454935D9C9}"/>
              </a:ext>
            </a:extLst>
          </p:cNvPr>
          <p:cNvCxnSpPr/>
          <p:nvPr/>
        </p:nvCxnSpPr>
        <p:spPr>
          <a:xfrm>
            <a:off x="825623" y="1136342"/>
            <a:ext cx="9365942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304272-DD26-98EA-BC3C-272D800FE01D}"/>
              </a:ext>
            </a:extLst>
          </p:cNvPr>
          <p:cNvSpPr txBox="1"/>
          <p:nvPr/>
        </p:nvSpPr>
        <p:spPr>
          <a:xfrm>
            <a:off x="887148" y="1675735"/>
            <a:ext cx="1027176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Getting more recent customer data to validate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Gather subject expert input if additional variables need to be considered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Gather expert input on feasibility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ROI </a:t>
            </a:r>
            <a:r>
              <a:rPr lang="en-US" sz="1400" dirty="0"/>
              <a:t>(return on investment)  </a:t>
            </a:r>
            <a:r>
              <a:rPr lang="en-US" sz="2400" dirty="0"/>
              <a:t>study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 an implementation plan for executive approval. </a:t>
            </a:r>
          </a:p>
        </p:txBody>
      </p:sp>
    </p:spTree>
    <p:extLst>
      <p:ext uri="{BB962C8B-B14F-4D97-AF65-F5344CB8AC3E}">
        <p14:creationId xmlns:p14="http://schemas.microsoft.com/office/powerpoint/2010/main" val="1363814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01032B0C-F966-9D85-95DA-5CA0835E6369}"/>
              </a:ext>
            </a:extLst>
          </p:cNvPr>
          <p:cNvSpPr>
            <a:spLocks noGrp="1"/>
          </p:cNvSpPr>
          <p:nvPr/>
        </p:nvSpPr>
        <p:spPr>
          <a:xfrm>
            <a:off x="825623" y="274320"/>
            <a:ext cx="6245737" cy="762000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Ethical implication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B16A02-D6D2-FB26-78AF-CF454935D9C9}"/>
              </a:ext>
            </a:extLst>
          </p:cNvPr>
          <p:cNvCxnSpPr>
            <a:cxnSpLocks/>
          </p:cNvCxnSpPr>
          <p:nvPr/>
        </p:nvCxnSpPr>
        <p:spPr>
          <a:xfrm>
            <a:off x="825623" y="1136342"/>
            <a:ext cx="10095902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304272-DD26-98EA-BC3C-272D800FE01D}"/>
              </a:ext>
            </a:extLst>
          </p:cNvPr>
          <p:cNvSpPr txBox="1"/>
          <p:nvPr/>
        </p:nvSpPr>
        <p:spPr>
          <a:xfrm>
            <a:off x="904240" y="1564640"/>
            <a:ext cx="103933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outcome of the model will help to make decisions which will shape people’s life, so regular monitor and review are recommended.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success of model is heavily depended on the data selected. Avoid discrimination on data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society evolves, so are the factors impacting income, continuous improvement of model is suggested.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model will use a lot of personal information, please be aware of the data leak risk. </a:t>
            </a:r>
          </a:p>
        </p:txBody>
      </p:sp>
    </p:spTree>
    <p:extLst>
      <p:ext uri="{BB962C8B-B14F-4D97-AF65-F5344CB8AC3E}">
        <p14:creationId xmlns:p14="http://schemas.microsoft.com/office/powerpoint/2010/main" val="2248655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8A4A2D9E-D1D0-5902-C904-53CD25B0C6BA}"/>
              </a:ext>
            </a:extLst>
          </p:cNvPr>
          <p:cNvSpPr>
            <a:spLocks noGrp="1"/>
          </p:cNvSpPr>
          <p:nvPr/>
        </p:nvSpPr>
        <p:spPr>
          <a:xfrm>
            <a:off x="487680" y="232876"/>
            <a:ext cx="6245737" cy="762000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References and Acknowledges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8AE5AE-C2E3-1402-5F4E-DB98CF3DFDE7}"/>
              </a:ext>
            </a:extLst>
          </p:cNvPr>
          <p:cNvCxnSpPr>
            <a:cxnSpLocks/>
          </p:cNvCxnSpPr>
          <p:nvPr/>
        </p:nvCxnSpPr>
        <p:spPr>
          <a:xfrm>
            <a:off x="487680" y="1136342"/>
            <a:ext cx="9703885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32B988-EA94-7A52-BD22-F7F7D648CA52}"/>
              </a:ext>
            </a:extLst>
          </p:cNvPr>
          <p:cNvSpPr txBox="1"/>
          <p:nvPr/>
        </p:nvSpPr>
        <p:spPr>
          <a:xfrm>
            <a:off x="599440" y="1419275"/>
            <a:ext cx="1132840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-apple-system"/>
              </a:rPr>
              <a:t>Income dataset: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ANAGHA K, P ( Oct. 2023). Adult Income Census, Predict whether income exceeds $50K/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yr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based on census data, Retrieved June 10, 2024 from 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https://www.kaggle.com/datasets/anaghakp/adult-income-census/data</a:t>
            </a:r>
            <a:endParaRPr lang="en-US" sz="1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-apple-system"/>
              </a:rPr>
              <a:t>Evaluating classification methods: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Brandon Wohlwend (Ju16,2023): Evaluating classification models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https://medium.com/@brandon93.w/machine-learning-evaluating-classification-models-18713af3d764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400" dirty="0"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 What is </a:t>
            </a:r>
            <a:r>
              <a:rPr lang="en-US" sz="2400" b="0" i="0" dirty="0" err="1">
                <a:effectLst/>
                <a:latin typeface="-apple-system"/>
              </a:rPr>
              <a:t>XGBoost</a:t>
            </a:r>
            <a:r>
              <a:rPr lang="en-US" sz="2400" b="0" i="0" dirty="0">
                <a:effectLst/>
                <a:latin typeface="-apple-system"/>
              </a:rPr>
              <a:t> and why does it matter?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From Nvidia.com, author unknown</a:t>
            </a:r>
            <a:endParaRPr lang="en-US" sz="14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https://www.nvidia.com/en-us/glossary/xgboost/</a:t>
            </a:r>
            <a:endParaRPr lang="en-US" sz="1400" u="sng" kern="100" dirty="0">
              <a:solidFill>
                <a:srgbClr val="0563C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400" u="sng" kern="100" dirty="0">
              <a:solidFill>
                <a:srgbClr val="0563C1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400" u="sng" kern="100" dirty="0">
              <a:solidFill>
                <a:srgbClr val="0563C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Thanks for the invaluable input/review from the instructor and classmates: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-apple-system"/>
              </a:rPr>
              <a:t>Professor Andrew Hua (instructor)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-apple-system"/>
                <a:ea typeface="等线" panose="02010600030101010101" pitchFamily="2" charset="-122"/>
                <a:cs typeface="Times New Roman" panose="02020603050405020304" pitchFamily="18" charset="0"/>
              </a:rPr>
              <a:t>Ander </a:t>
            </a:r>
            <a:r>
              <a:rPr lang="en-US" sz="1400" kern="100" dirty="0" err="1">
                <a:latin typeface="-apple-system"/>
                <a:ea typeface="等线" panose="02010600030101010101" pitchFamily="2" charset="-122"/>
                <a:cs typeface="Times New Roman" panose="02020603050405020304" pitchFamily="18" charset="0"/>
              </a:rPr>
              <a:t>Eguluz</a:t>
            </a:r>
            <a:r>
              <a:rPr lang="en-US" sz="1400" kern="100" dirty="0">
                <a:latin typeface="-apple-system"/>
                <a:ea typeface="等线" panose="02010600030101010101" pitchFamily="2" charset="-122"/>
                <a:cs typeface="Times New Roman" panose="02020603050405020304" pitchFamily="18" charset="0"/>
              </a:rPr>
              <a:t> (classmate)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-apple-system"/>
                <a:ea typeface="等线" panose="02010600030101010101" pitchFamily="2" charset="-122"/>
                <a:cs typeface="Times New Roman" panose="02020603050405020304" pitchFamily="18" charset="0"/>
              </a:rPr>
              <a:t>Krista-fer </a:t>
            </a:r>
            <a:r>
              <a:rPr lang="en-US" sz="1400" kern="100" dirty="0" err="1">
                <a:effectLst/>
                <a:latin typeface="-apple-system"/>
                <a:ea typeface="等线" panose="02010600030101010101" pitchFamily="2" charset="-122"/>
                <a:cs typeface="Times New Roman" panose="02020603050405020304" pitchFamily="18" charset="0"/>
              </a:rPr>
              <a:t>Knuckey</a:t>
            </a:r>
            <a:r>
              <a:rPr lang="en-US" sz="1400" kern="100" dirty="0">
                <a:effectLst/>
                <a:latin typeface="-apple-system"/>
                <a:ea typeface="等线" panose="02010600030101010101" pitchFamily="2" charset="-122"/>
                <a:cs typeface="Times New Roman" panose="02020603050405020304" pitchFamily="18" charset="0"/>
              </a:rPr>
              <a:t> (classmate)</a:t>
            </a:r>
            <a:endParaRPr lang="en-US" sz="14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8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0180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6AF8-78BB-3A47-7B60-86A1C9EE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0" y="2766218"/>
            <a:ext cx="4322618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722276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9C2E4-E7E2-5917-763F-DE3604077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78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Video file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61EDB10-3390-2E03-0CC3-1151FE822D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624446"/>
              </p:ext>
            </p:extLst>
          </p:nvPr>
        </p:nvGraphicFramePr>
        <p:xfrm>
          <a:off x="5092700" y="3168650"/>
          <a:ext cx="200501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2004259" imgH="518199" progId="Package">
                  <p:embed/>
                </p:oleObj>
              </mc:Choice>
              <mc:Fallback>
                <p:oleObj name="Packager Shell Object" showAsIcon="1" r:id="rId2" imgW="2004259" imgH="518199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92700" y="3168650"/>
                        <a:ext cx="2005013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6953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FB85-66E6-67ED-6C7A-EB4311D61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30" y="28604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Break up</a:t>
            </a:r>
          </a:p>
        </p:txBody>
      </p:sp>
    </p:spTree>
    <p:extLst>
      <p:ext uri="{BB962C8B-B14F-4D97-AF65-F5344CB8AC3E}">
        <p14:creationId xmlns:p14="http://schemas.microsoft.com/office/powerpoint/2010/main" val="1044318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01032B0C-F966-9D85-95DA-5CA0835E6369}"/>
              </a:ext>
            </a:extLst>
          </p:cNvPr>
          <p:cNvSpPr>
            <a:spLocks noGrp="1"/>
          </p:cNvSpPr>
          <p:nvPr/>
        </p:nvSpPr>
        <p:spPr>
          <a:xfrm>
            <a:off x="825623" y="274320"/>
            <a:ext cx="6245737" cy="762000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 Statement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B16A02-D6D2-FB26-78AF-CF454935D9C9}"/>
              </a:ext>
            </a:extLst>
          </p:cNvPr>
          <p:cNvCxnSpPr/>
          <p:nvPr/>
        </p:nvCxnSpPr>
        <p:spPr>
          <a:xfrm>
            <a:off x="825623" y="1136342"/>
            <a:ext cx="9365942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304272-DD26-98EA-BC3C-272D800FE01D}"/>
              </a:ext>
            </a:extLst>
          </p:cNvPr>
          <p:cNvSpPr txBox="1"/>
          <p:nvPr/>
        </p:nvSpPr>
        <p:spPr>
          <a:xfrm>
            <a:off x="794236" y="1786830"/>
            <a:ext cx="104410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 information is important to make many decisions.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 provides economic resources that shape many personal choices. </a:t>
            </a:r>
            <a:r>
              <a:rPr lang="en-US" sz="16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It is also imperative for companies to know true income information to target the suitable consumer groups and mitigate the financial risk in situations like credit card or loan application, even buying a house.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Everybody lies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(Seth, 2017)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various reasons, consumers often unable or unwilling to provide their true income information. which makes it difficult for enterprises to just rely on the self-reported data.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more objective way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is needed to get the true income level information.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Goal is to predict the customer income level (high vs low) using objective indirect data, which are less likely to be manipulated.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38FEE-1917-9CB5-AA1B-8B512758453D}"/>
              </a:ext>
            </a:extLst>
          </p:cNvPr>
          <p:cNvSpPr txBox="1"/>
          <p:nvPr/>
        </p:nvSpPr>
        <p:spPr>
          <a:xfrm>
            <a:off x="6014767" y="2569177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292506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01032B0C-F966-9D85-95DA-5CA0835E6369}"/>
              </a:ext>
            </a:extLst>
          </p:cNvPr>
          <p:cNvSpPr>
            <a:spLocks noGrp="1"/>
          </p:cNvSpPr>
          <p:nvPr/>
        </p:nvSpPr>
        <p:spPr>
          <a:xfrm>
            <a:off x="847941" y="278856"/>
            <a:ext cx="6245737" cy="762000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Methods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B16A02-D6D2-FB26-78AF-CF454935D9C9}"/>
              </a:ext>
            </a:extLst>
          </p:cNvPr>
          <p:cNvCxnSpPr>
            <a:cxnSpLocks/>
          </p:cNvCxnSpPr>
          <p:nvPr/>
        </p:nvCxnSpPr>
        <p:spPr>
          <a:xfrm>
            <a:off x="825623" y="1136342"/>
            <a:ext cx="10070265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304272-DD26-98EA-BC3C-272D800FE01D}"/>
              </a:ext>
            </a:extLst>
          </p:cNvPr>
          <p:cNvSpPr txBox="1"/>
          <p:nvPr/>
        </p:nvSpPr>
        <p:spPr>
          <a:xfrm>
            <a:off x="847941" y="1535337"/>
            <a:ext cx="10271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Through predictive modeling, correlated historical data can be used to build a model, which can predict the interested outcomes.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 customer’s income level into 2 groups (classification)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CRISP-DM process (Cross-Industry Standard Process for Data Mining)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as modeling language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Using common data modeling packages (like SCIKIT-LEARN).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0EE69F-15C2-C7A4-7B75-474FFF25DD6F}"/>
              </a:ext>
            </a:extLst>
          </p:cNvPr>
          <p:cNvGrpSpPr/>
          <p:nvPr/>
        </p:nvGrpSpPr>
        <p:grpSpPr>
          <a:xfrm>
            <a:off x="303239" y="4401919"/>
            <a:ext cx="11115032" cy="1685925"/>
            <a:chOff x="214948" y="3869073"/>
            <a:chExt cx="11115032" cy="1685925"/>
          </a:xfrm>
        </p:grpSpPr>
        <p:sp>
          <p:nvSpPr>
            <p:cNvPr id="2" name="Explosion: 14 Points 1">
              <a:extLst>
                <a:ext uri="{FF2B5EF4-FFF2-40B4-BE49-F238E27FC236}">
                  <a16:creationId xmlns:a16="http://schemas.microsoft.com/office/drawing/2014/main" id="{4CB4DD11-2012-47FD-FEDB-36289E2378D9}"/>
                </a:ext>
              </a:extLst>
            </p:cNvPr>
            <p:cNvSpPr/>
            <p:nvPr/>
          </p:nvSpPr>
          <p:spPr>
            <a:xfrm>
              <a:off x="214948" y="3997384"/>
              <a:ext cx="2485326" cy="1429304"/>
            </a:xfrm>
            <a:prstGeom prst="irregularSeal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22913805-4D36-0A09-E5DA-B02BCD5D7F5E}"/>
                </a:ext>
              </a:extLst>
            </p:cNvPr>
            <p:cNvSpPr/>
            <p:nvPr/>
          </p:nvSpPr>
          <p:spPr>
            <a:xfrm>
              <a:off x="6040575" y="4600645"/>
              <a:ext cx="554205" cy="284083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DE2B8F-9A56-6C6A-B6DE-E2D19E3E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0373" y="3997384"/>
              <a:ext cx="1898598" cy="1333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D38FEE-1917-9CB5-AA1B-8B512758453D}"/>
                </a:ext>
              </a:extLst>
            </p:cNvPr>
            <p:cNvSpPr txBox="1"/>
            <p:nvPr/>
          </p:nvSpPr>
          <p:spPr>
            <a:xfrm>
              <a:off x="7422531" y="4262090"/>
              <a:ext cx="9749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Modeling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E7B3BA4-5107-1460-DEC3-FE5C5BF6C141}"/>
                </a:ext>
              </a:extLst>
            </p:cNvPr>
            <p:cNvSpPr/>
            <p:nvPr/>
          </p:nvSpPr>
          <p:spPr>
            <a:xfrm>
              <a:off x="8936378" y="4600644"/>
              <a:ext cx="554205" cy="284083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7D06EA-04E2-478E-511B-59BAE3FA1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42543" y="4078346"/>
              <a:ext cx="1387437" cy="1171575"/>
            </a:xfrm>
            <a:prstGeom prst="rect">
              <a:avLst/>
            </a:prstGeom>
          </p:spPr>
        </p:pic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200E8156-0D60-E445-729B-BBEE8CBAA069}"/>
                </a:ext>
              </a:extLst>
            </p:cNvPr>
            <p:cNvSpPr/>
            <p:nvPr/>
          </p:nvSpPr>
          <p:spPr>
            <a:xfrm>
              <a:off x="2618957" y="4569993"/>
              <a:ext cx="554205" cy="284083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A6838B5-5796-FF87-323A-65F678906CC5}"/>
                </a:ext>
              </a:extLst>
            </p:cNvPr>
            <p:cNvGrpSpPr/>
            <p:nvPr/>
          </p:nvGrpSpPr>
          <p:grpSpPr>
            <a:xfrm>
              <a:off x="3299995" y="3869073"/>
              <a:ext cx="2685063" cy="1685925"/>
              <a:chOff x="3299995" y="3869073"/>
              <a:chExt cx="2685063" cy="168592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4B05A70-125A-54B1-23EF-03F19AB19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9995" y="3869073"/>
                <a:ext cx="2514600" cy="1685925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83FC92-7CDC-A018-8D62-7F92010F4D7E}"/>
                  </a:ext>
                </a:extLst>
              </p:cNvPr>
              <p:cNvSpPr txBox="1"/>
              <p:nvPr/>
            </p:nvSpPr>
            <p:spPr>
              <a:xfrm>
                <a:off x="3357607" y="3924457"/>
                <a:ext cx="2627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 cleaning and transformation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4644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CC997E7B-30A7-7D9B-8FB0-B1F8C2E791F3}"/>
              </a:ext>
            </a:extLst>
          </p:cNvPr>
          <p:cNvSpPr>
            <a:spLocks noGrp="1"/>
          </p:cNvSpPr>
          <p:nvPr/>
        </p:nvSpPr>
        <p:spPr>
          <a:xfrm>
            <a:off x="847941" y="278856"/>
            <a:ext cx="6245737" cy="762000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Data set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594C70-98FF-2A85-0F3A-088CF9DF38BF}"/>
              </a:ext>
            </a:extLst>
          </p:cNvPr>
          <p:cNvCxnSpPr>
            <a:cxnSpLocks/>
          </p:cNvCxnSpPr>
          <p:nvPr/>
        </p:nvCxnSpPr>
        <p:spPr>
          <a:xfrm>
            <a:off x="825623" y="1136342"/>
            <a:ext cx="10070265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A92635-68C6-6902-4071-A56D53C52D40}"/>
              </a:ext>
            </a:extLst>
          </p:cNvPr>
          <p:cNvSpPr txBox="1"/>
          <p:nvPr/>
        </p:nvSpPr>
        <p:spPr>
          <a:xfrm>
            <a:off x="847940" y="1379953"/>
            <a:ext cx="1004794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dataset originates from the 1994 Census Bureau database and was curated by Ronny </a:t>
            </a:r>
            <a:r>
              <a:rPr lang="en-US" sz="1600" dirty="0" err="1"/>
              <a:t>Kohavi</a:t>
            </a:r>
            <a:r>
              <a:rPr lang="en-US" sz="1600" dirty="0"/>
              <a:t> and Barry Becker.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Collected information from 31934 individuals, who are old than 16 years, with AGI &gt;$100. with work hour &gt; 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supervised data classified individuals into 2 groups, with income exceed $50K (&gt;) or no more than $50K (&lt;=) in 1994. which is worth $100.6K today (per CPI inflation calculator).  So, it is a still a good threshold for today.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dataset has mixed numerical and text information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F4B65B-44A8-D6C6-03A7-D7C9E133C096}"/>
              </a:ext>
            </a:extLst>
          </p:cNvPr>
          <p:cNvSpPr txBox="1"/>
          <p:nvPr/>
        </p:nvSpPr>
        <p:spPr>
          <a:xfrm>
            <a:off x="825622" y="3177136"/>
            <a:ext cx="1048046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Information collected per individual: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Age: in years, </a:t>
            </a:r>
            <a:r>
              <a:rPr lang="en-US" sz="1000" dirty="0"/>
              <a:t>numerical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Work class: private sector, government etc. </a:t>
            </a:r>
            <a:r>
              <a:rPr lang="en-US" sz="1000" dirty="0"/>
              <a:t>text</a:t>
            </a:r>
            <a:r>
              <a:rPr lang="en-US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Education level in highest grade. </a:t>
            </a:r>
            <a:r>
              <a:rPr lang="en-US" sz="1000" dirty="0"/>
              <a:t>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Education length: in years </a:t>
            </a:r>
            <a:r>
              <a:rPr lang="en-US" sz="1000" dirty="0"/>
              <a:t>numerical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Marital status: </a:t>
            </a:r>
            <a:r>
              <a:rPr lang="en-US" sz="1000" dirty="0"/>
              <a:t>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Occupation: </a:t>
            </a:r>
            <a:r>
              <a:rPr lang="en-US" sz="1000" dirty="0"/>
              <a:t>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Relationship: with kid, not in family etc. </a:t>
            </a:r>
            <a:r>
              <a:rPr lang="en-US" sz="1000" dirty="0"/>
              <a:t>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Race:  </a:t>
            </a:r>
            <a:r>
              <a:rPr lang="en-US" sz="1000" dirty="0"/>
              <a:t>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Sex: Male or female: </a:t>
            </a:r>
            <a:r>
              <a:rPr lang="en-US" sz="1000" dirty="0"/>
              <a:t>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Native country: </a:t>
            </a:r>
            <a:r>
              <a:rPr lang="en-US" sz="1000" dirty="0"/>
              <a:t>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Fnlwgt</a:t>
            </a:r>
            <a:r>
              <a:rPr lang="en-US" sz="1600" dirty="0"/>
              <a:t>: final weight, an estimation of the number of people each observation represents in the population.  </a:t>
            </a:r>
            <a:r>
              <a:rPr lang="en-US" sz="1000" dirty="0"/>
              <a:t>numerical</a:t>
            </a:r>
          </a:p>
        </p:txBody>
      </p:sp>
    </p:spTree>
    <p:extLst>
      <p:ext uri="{BB962C8B-B14F-4D97-AF65-F5344CB8AC3E}">
        <p14:creationId xmlns:p14="http://schemas.microsoft.com/office/powerpoint/2010/main" val="2973420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01032B0C-F966-9D85-95DA-5CA0835E6369}"/>
              </a:ext>
            </a:extLst>
          </p:cNvPr>
          <p:cNvSpPr>
            <a:spLocks noGrp="1"/>
          </p:cNvSpPr>
          <p:nvPr/>
        </p:nvSpPr>
        <p:spPr>
          <a:xfrm>
            <a:off x="567125" y="31822"/>
            <a:ext cx="6245737" cy="762000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Data Visualization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B16A02-D6D2-FB26-78AF-CF454935D9C9}"/>
              </a:ext>
            </a:extLst>
          </p:cNvPr>
          <p:cNvCxnSpPr>
            <a:cxnSpLocks/>
          </p:cNvCxnSpPr>
          <p:nvPr/>
        </p:nvCxnSpPr>
        <p:spPr>
          <a:xfrm flipV="1">
            <a:off x="567125" y="848623"/>
            <a:ext cx="10639139" cy="4522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0D38FEE-1917-9CB5-AA1B-8B512758453D}"/>
              </a:ext>
            </a:extLst>
          </p:cNvPr>
          <p:cNvSpPr txBox="1"/>
          <p:nvPr/>
        </p:nvSpPr>
        <p:spPr>
          <a:xfrm>
            <a:off x="6014767" y="2569177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2EEBF-E948-7187-1394-CC4446FBF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2162086"/>
            <a:ext cx="11991975" cy="4421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E9B8D8-43B2-717A-C8E0-A93E481C10BF}"/>
              </a:ext>
            </a:extLst>
          </p:cNvPr>
          <p:cNvSpPr txBox="1"/>
          <p:nvPr/>
        </p:nvSpPr>
        <p:spPr>
          <a:xfrm>
            <a:off x="2033899" y="3429000"/>
            <a:ext cx="330540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/>
              <a:t>Sex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6B3A-9DCE-79A2-2266-7EE1EC770088}"/>
              </a:ext>
            </a:extLst>
          </p:cNvPr>
          <p:cNvSpPr txBox="1"/>
          <p:nvPr/>
        </p:nvSpPr>
        <p:spPr>
          <a:xfrm>
            <a:off x="10026295" y="3475299"/>
            <a:ext cx="782587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/>
              <a:t>Marital status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F42E6E-F4EA-83F1-837D-CECF40FC0251}"/>
              </a:ext>
            </a:extLst>
          </p:cNvPr>
          <p:cNvSpPr txBox="1"/>
          <p:nvPr/>
        </p:nvSpPr>
        <p:spPr>
          <a:xfrm>
            <a:off x="2068627" y="4898615"/>
            <a:ext cx="670376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/>
              <a:t>Occupation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CC854-619E-D074-9E41-8D1784C3101C}"/>
              </a:ext>
            </a:extLst>
          </p:cNvPr>
          <p:cNvSpPr txBox="1"/>
          <p:nvPr/>
        </p:nvSpPr>
        <p:spPr>
          <a:xfrm>
            <a:off x="6064123" y="3473678"/>
            <a:ext cx="607859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/>
              <a:t>Education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5FF5D-BAED-560F-DC5C-03CAB3E9A1B0}"/>
              </a:ext>
            </a:extLst>
          </p:cNvPr>
          <p:cNvSpPr txBox="1"/>
          <p:nvPr/>
        </p:nvSpPr>
        <p:spPr>
          <a:xfrm>
            <a:off x="6095999" y="4912468"/>
            <a:ext cx="716863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/>
              <a:t>Relationship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1CE14-7CE4-9E4B-A198-DD74AC07325E}"/>
              </a:ext>
            </a:extLst>
          </p:cNvPr>
          <p:cNvSpPr txBox="1"/>
          <p:nvPr/>
        </p:nvSpPr>
        <p:spPr>
          <a:xfrm>
            <a:off x="10133817" y="4920574"/>
            <a:ext cx="388248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/>
              <a:t>Race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826378-8A13-03E8-6A8D-CA1DB936336B}"/>
              </a:ext>
            </a:extLst>
          </p:cNvPr>
          <p:cNvSpPr txBox="1"/>
          <p:nvPr/>
        </p:nvSpPr>
        <p:spPr>
          <a:xfrm>
            <a:off x="1938925" y="6380973"/>
            <a:ext cx="813043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/>
              <a:t>Native country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3BACDB-B787-6342-CCC6-07492D49A3AF}"/>
              </a:ext>
            </a:extLst>
          </p:cNvPr>
          <p:cNvSpPr txBox="1"/>
          <p:nvPr/>
        </p:nvSpPr>
        <p:spPr>
          <a:xfrm>
            <a:off x="5736296" y="6368231"/>
            <a:ext cx="644728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/>
              <a:t>Work class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DDEC74-BC8C-0E99-B384-35ECD2980369}"/>
              </a:ext>
            </a:extLst>
          </p:cNvPr>
          <p:cNvSpPr txBox="1"/>
          <p:nvPr/>
        </p:nvSpPr>
        <p:spPr>
          <a:xfrm>
            <a:off x="9930711" y="6365849"/>
            <a:ext cx="497252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/>
              <a:t>income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629B85-6375-7094-C5AD-D138821F8F66}"/>
              </a:ext>
            </a:extLst>
          </p:cNvPr>
          <p:cNvSpPr txBox="1"/>
          <p:nvPr/>
        </p:nvSpPr>
        <p:spPr>
          <a:xfrm>
            <a:off x="1225685" y="1124830"/>
            <a:ext cx="451061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White is the dominating race</a:t>
            </a:r>
          </a:p>
          <a:p>
            <a:r>
              <a:rPr lang="en-US" dirty="0"/>
              <a:t>High income to low-income ratio is 0.32: 1 </a:t>
            </a:r>
          </a:p>
        </p:txBody>
      </p:sp>
    </p:spTree>
    <p:extLst>
      <p:ext uri="{BB962C8B-B14F-4D97-AF65-F5344CB8AC3E}">
        <p14:creationId xmlns:p14="http://schemas.microsoft.com/office/powerpoint/2010/main" val="2898541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C553241A-E12F-658D-8DCD-1AFFDF4C3AEE}"/>
              </a:ext>
            </a:extLst>
          </p:cNvPr>
          <p:cNvSpPr>
            <a:spLocks noGrp="1"/>
          </p:cNvSpPr>
          <p:nvPr/>
        </p:nvSpPr>
        <p:spPr>
          <a:xfrm>
            <a:off x="621342" y="36775"/>
            <a:ext cx="6245737" cy="762000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Data Visualization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2F0FA1-D7BE-7901-4D2F-16DF8510E7DA}"/>
              </a:ext>
            </a:extLst>
          </p:cNvPr>
          <p:cNvCxnSpPr/>
          <p:nvPr/>
        </p:nvCxnSpPr>
        <p:spPr>
          <a:xfrm>
            <a:off x="621342" y="798775"/>
            <a:ext cx="9365942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C726478-DE58-B445-1657-E4ADA0628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43" y="3727080"/>
            <a:ext cx="3359905" cy="2254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35BF0-201A-986C-AAC8-036991198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549" y="3728466"/>
            <a:ext cx="3689849" cy="22873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9555708-0A44-5EFB-9A4C-3275C4730DBC}"/>
              </a:ext>
            </a:extLst>
          </p:cNvPr>
          <p:cNvGrpSpPr/>
          <p:nvPr/>
        </p:nvGrpSpPr>
        <p:grpSpPr>
          <a:xfrm>
            <a:off x="14820" y="957828"/>
            <a:ext cx="11879240" cy="2823512"/>
            <a:chOff x="106069" y="1223207"/>
            <a:chExt cx="11879240" cy="28235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0DC937-A5AA-BE7A-0C0F-78289A8C5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069" y="1223207"/>
              <a:ext cx="4103795" cy="26824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BFB4B7A-2258-53C3-322C-7151D2210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2979" y="1257899"/>
              <a:ext cx="3704391" cy="26130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9FD84F-6DC6-20A7-9B12-90D4C58E5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2138" y="1257899"/>
              <a:ext cx="4003171" cy="278882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A7DFAF2-CC5F-0CEA-B781-1EF749DD0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6809" y="3727081"/>
            <a:ext cx="4496116" cy="21730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785DB1-4014-B68B-D726-DBF40C3DC9C4}"/>
              </a:ext>
            </a:extLst>
          </p:cNvPr>
          <p:cNvSpPr txBox="1"/>
          <p:nvPr/>
        </p:nvSpPr>
        <p:spPr>
          <a:xfrm>
            <a:off x="2366195" y="6199241"/>
            <a:ext cx="6262238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Marital status, work class and Age are driving income difference</a:t>
            </a:r>
          </a:p>
        </p:txBody>
      </p:sp>
    </p:spTree>
    <p:extLst>
      <p:ext uri="{BB962C8B-B14F-4D97-AF65-F5344CB8AC3E}">
        <p14:creationId xmlns:p14="http://schemas.microsoft.com/office/powerpoint/2010/main" val="4119079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D40077CF-B29F-1A89-9136-4570162C1BF9}"/>
              </a:ext>
            </a:extLst>
          </p:cNvPr>
          <p:cNvSpPr>
            <a:spLocks noGrp="1"/>
          </p:cNvSpPr>
          <p:nvPr/>
        </p:nvSpPr>
        <p:spPr>
          <a:xfrm>
            <a:off x="339240" y="128406"/>
            <a:ext cx="7335883" cy="762000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Data Cleaning and feature engineering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5B919-499C-E012-6536-658C2A915134}"/>
              </a:ext>
            </a:extLst>
          </p:cNvPr>
          <p:cNvCxnSpPr>
            <a:cxnSpLocks/>
          </p:cNvCxnSpPr>
          <p:nvPr/>
        </p:nvCxnSpPr>
        <p:spPr>
          <a:xfrm>
            <a:off x="339240" y="890406"/>
            <a:ext cx="10662743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DB50EE-9911-311D-0E86-AD527B8E0B20}"/>
              </a:ext>
            </a:extLst>
          </p:cNvPr>
          <p:cNvSpPr txBox="1"/>
          <p:nvPr/>
        </p:nvSpPr>
        <p:spPr>
          <a:xfrm>
            <a:off x="847940" y="1249180"/>
            <a:ext cx="1004794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Data cleaning</a:t>
            </a:r>
            <a:r>
              <a:rPr lang="en-US" sz="1600" dirty="0"/>
              <a:t>:</a:t>
            </a:r>
          </a:p>
          <a:p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”?” and meaningless answer ( answer o occupation is occupation) are converted to 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 is less than 1% of all answers, so NA removed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Education and education length number are similar thing so keep only education length.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fnlwgt</a:t>
            </a:r>
            <a:r>
              <a:rPr lang="en-US" sz="1600" dirty="0"/>
              <a:t> is also removed since it is not relevant to any other variables or income.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03865-62CC-B784-90AD-4D8B0402E10C}"/>
              </a:ext>
            </a:extLst>
          </p:cNvPr>
          <p:cNvSpPr txBox="1"/>
          <p:nvPr/>
        </p:nvSpPr>
        <p:spPr>
          <a:xfrm>
            <a:off x="847940" y="3423838"/>
            <a:ext cx="1004794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Feature engineering</a:t>
            </a:r>
            <a:r>
              <a:rPr lang="en-US" sz="1600" dirty="0"/>
              <a:t>:</a:t>
            </a:r>
          </a:p>
          <a:p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Convert income to 0 and 1  (0 is &lt;=$5k  and 1 is &gt;$5K).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Convert sex to 0 and 1 (0 is male and 1 is female)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Convert work class to numerical based on its mean income of this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Convert all categorical columns (marital status, occupation, relationship, race, native country) to numerical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Since income count is not balanced, so use SMOTE to get it balanced for model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is being standardized using standard scaler before train/test split.  </a:t>
            </a:r>
          </a:p>
        </p:txBody>
      </p:sp>
    </p:spTree>
    <p:extLst>
      <p:ext uri="{BB962C8B-B14F-4D97-AF65-F5344CB8AC3E}">
        <p14:creationId xmlns:p14="http://schemas.microsoft.com/office/powerpoint/2010/main" val="1653751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995A114D-86AC-ABB1-598D-6C9A53E35F71}"/>
              </a:ext>
            </a:extLst>
          </p:cNvPr>
          <p:cNvSpPr>
            <a:spLocks noGrp="1"/>
          </p:cNvSpPr>
          <p:nvPr/>
        </p:nvSpPr>
        <p:spPr>
          <a:xfrm>
            <a:off x="621342" y="243192"/>
            <a:ext cx="6245737" cy="6277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selections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0AAEB1-070E-B925-2697-6416E413D6E2}"/>
              </a:ext>
            </a:extLst>
          </p:cNvPr>
          <p:cNvCxnSpPr/>
          <p:nvPr/>
        </p:nvCxnSpPr>
        <p:spPr>
          <a:xfrm>
            <a:off x="621342" y="898338"/>
            <a:ext cx="9365942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77E67B1-F7F7-0014-E902-68BF412D12FF}"/>
              </a:ext>
            </a:extLst>
          </p:cNvPr>
          <p:cNvSpPr txBox="1"/>
          <p:nvPr/>
        </p:nvSpPr>
        <p:spPr>
          <a:xfrm>
            <a:off x="731208" y="1379953"/>
            <a:ext cx="100479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Models</a:t>
            </a:r>
            <a:r>
              <a:rPr lang="en-US" sz="1600" dirty="0"/>
              <a:t>:</a:t>
            </a:r>
          </a:p>
          <a:p>
            <a:endParaRPr lang="en-US" sz="800" dirty="0"/>
          </a:p>
          <a:p>
            <a:r>
              <a:rPr lang="en-US" sz="1600" dirty="0"/>
              <a:t>This is a classification question, so 3 classification models are selected.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 flexible, easy to use ML algorithm with build in benefit of overfitting avoidance.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 classifier with hyperparameter tuning.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Buy tuning  and select optimal model parameters, it normally yield improved performance.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XGB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Often has better accuracy and scalable to fit the data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5072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995A114D-86AC-ABB1-598D-6C9A53E35F71}"/>
              </a:ext>
            </a:extLst>
          </p:cNvPr>
          <p:cNvSpPr>
            <a:spLocks noGrp="1"/>
          </p:cNvSpPr>
          <p:nvPr/>
        </p:nvSpPr>
        <p:spPr>
          <a:xfrm>
            <a:off x="825623" y="274320"/>
            <a:ext cx="6245737" cy="762000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evaluations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0AAEB1-070E-B925-2697-6416E413D6E2}"/>
              </a:ext>
            </a:extLst>
          </p:cNvPr>
          <p:cNvCxnSpPr/>
          <p:nvPr/>
        </p:nvCxnSpPr>
        <p:spPr>
          <a:xfrm>
            <a:off x="825623" y="1136342"/>
            <a:ext cx="9365942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BF17036-086D-3132-2686-7AAA19994FED}"/>
              </a:ext>
            </a:extLst>
          </p:cNvPr>
          <p:cNvSpPr txBox="1"/>
          <p:nvPr/>
        </p:nvSpPr>
        <p:spPr>
          <a:xfrm>
            <a:off x="731208" y="1379953"/>
            <a:ext cx="1004794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Models need to be evaluated to ensure it is robust and effective.  </a:t>
            </a:r>
            <a:endParaRPr lang="en-US" sz="1600" dirty="0"/>
          </a:p>
          <a:p>
            <a:endParaRPr lang="en-US" sz="800" dirty="0"/>
          </a:p>
          <a:p>
            <a:r>
              <a:rPr lang="en-US" sz="1600" dirty="0"/>
              <a:t>This is a classification question, so 3 classification models are selected.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 Ratio of correctly predicted observation to total observation. Not work well since data is imbalanced.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Precision:  Proportion of positive prediction which are correct.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Recall:        Proportion of actual positives that are classified correctly.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F-1 Score:  a harmonic mean of precision and recall.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E8BEFC5-2C82-24BF-2CA9-4221F2E71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508173"/>
              </p:ext>
            </p:extLst>
          </p:nvPr>
        </p:nvGraphicFramePr>
        <p:xfrm>
          <a:off x="2085502" y="3609406"/>
          <a:ext cx="6533205" cy="20134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5284">
                  <a:extLst>
                    <a:ext uri="{9D8B030D-6E8A-4147-A177-3AD203B41FA5}">
                      <a16:colId xmlns:a16="http://schemas.microsoft.com/office/drawing/2014/main" val="2549761891"/>
                    </a:ext>
                  </a:extLst>
                </a:gridCol>
                <a:gridCol w="1936388">
                  <a:extLst>
                    <a:ext uri="{9D8B030D-6E8A-4147-A177-3AD203B41FA5}">
                      <a16:colId xmlns:a16="http://schemas.microsoft.com/office/drawing/2014/main" val="3886458831"/>
                    </a:ext>
                  </a:extLst>
                </a:gridCol>
                <a:gridCol w="1351994">
                  <a:extLst>
                    <a:ext uri="{9D8B030D-6E8A-4147-A177-3AD203B41FA5}">
                      <a16:colId xmlns:a16="http://schemas.microsoft.com/office/drawing/2014/main" val="3073919641"/>
                    </a:ext>
                  </a:extLst>
                </a:gridCol>
                <a:gridCol w="1089539">
                  <a:extLst>
                    <a:ext uri="{9D8B030D-6E8A-4147-A177-3AD203B41FA5}">
                      <a16:colId xmlns:a16="http://schemas.microsoft.com/office/drawing/2014/main" val="593541820"/>
                    </a:ext>
                  </a:extLst>
                </a:gridCol>
              </a:tblGrid>
              <a:tr h="33558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Random Forest Classifier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RF with tuning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XGB classifier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99760166"/>
                  </a:ext>
                </a:extLst>
              </a:tr>
              <a:tr h="4194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Accuracy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564694"/>
                  </a:ext>
                </a:extLst>
              </a:tr>
              <a:tr h="4194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F-1 score for income &gt;$5K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944316"/>
                  </a:ext>
                </a:extLst>
              </a:tr>
              <a:tr h="4194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Precision for income &gt;$5K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0.83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205562"/>
                  </a:ext>
                </a:extLst>
              </a:tr>
              <a:tr h="4194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Recall for income &gt;$5K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0.89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9112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456E08-5B13-4FDF-680F-3AC190612E90}"/>
              </a:ext>
            </a:extLst>
          </p:cNvPr>
          <p:cNvSpPr txBox="1"/>
          <p:nvPr/>
        </p:nvSpPr>
        <p:spPr>
          <a:xfrm>
            <a:off x="2011840" y="6036471"/>
            <a:ext cx="783412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 would recommend random forest classifier with tuned parameters</a:t>
            </a:r>
          </a:p>
        </p:txBody>
      </p:sp>
    </p:spTree>
    <p:extLst>
      <p:ext uri="{BB962C8B-B14F-4D97-AF65-F5344CB8AC3E}">
        <p14:creationId xmlns:p14="http://schemas.microsoft.com/office/powerpoint/2010/main" val="1862605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435</TotalTime>
  <Words>1172</Words>
  <Application>Microsoft Office PowerPoint</Application>
  <PresentationFormat>Widescreen</PresentationFormat>
  <Paragraphs>181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-apple-system</vt:lpstr>
      <vt:lpstr>等线</vt:lpstr>
      <vt:lpstr>Aptos Narrow</vt:lpstr>
      <vt:lpstr>Arial</vt:lpstr>
      <vt:lpstr>Calibri</vt:lpstr>
      <vt:lpstr>Calibri Light</vt:lpstr>
      <vt:lpstr>Times New Roman</vt:lpstr>
      <vt:lpstr>Univers</vt:lpstr>
      <vt:lpstr>office theme</vt:lpstr>
      <vt:lpstr>GradientUnivers</vt:lpstr>
      <vt:lpstr>Package</vt:lpstr>
      <vt:lpstr>Income level prediction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</vt:lpstr>
      <vt:lpstr>Video file</vt:lpstr>
      <vt:lpstr>Break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daisy zhan</dc:creator>
  <cp:lastModifiedBy>Daisy Zhan</cp:lastModifiedBy>
  <cp:revision>123</cp:revision>
  <dcterms:created xsi:type="dcterms:W3CDTF">2023-01-12T00:52:48Z</dcterms:created>
  <dcterms:modified xsi:type="dcterms:W3CDTF">2024-08-01T08:50:24Z</dcterms:modified>
</cp:coreProperties>
</file>